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6"/>
  </p:notesMasterIdLst>
  <p:handoutMasterIdLst>
    <p:handoutMasterId r:id="rId17"/>
  </p:handoutMasterIdLst>
  <p:sldIdLst>
    <p:sldId id="267" r:id="rId2"/>
    <p:sldId id="507" r:id="rId3"/>
    <p:sldId id="583" r:id="rId4"/>
    <p:sldId id="584" r:id="rId5"/>
    <p:sldId id="401" r:id="rId6"/>
    <p:sldId id="592" r:id="rId7"/>
    <p:sldId id="585" r:id="rId8"/>
    <p:sldId id="574" r:id="rId9"/>
    <p:sldId id="595" r:id="rId10"/>
    <p:sldId id="593" r:id="rId11"/>
    <p:sldId id="596" r:id="rId12"/>
    <p:sldId id="594" r:id="rId13"/>
    <p:sldId id="262" r:id="rId14"/>
    <p:sldId id="343" r:id="rId15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102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80716" y="4924515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YCRT – YTD Credit Turnover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YDRT  - YTD Debit Turnover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YNET – YTD Net Turnover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YTCH – Year to date no of transactions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CHAV – Charge on Breaching Minimum Required average balance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DRTC  - Debit Turnover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r>
              <a:rPr lang="en-US" sz="1800" dirty="0" smtClean="0"/>
              <a:t>CRTC credit turnover</a:t>
            </a:r>
          </a:p>
          <a:p>
            <a:r>
              <a:rPr lang="en-US" sz="1800" dirty="0" smtClean="0"/>
              <a:t>ITCH number of transactions</a:t>
            </a:r>
          </a:p>
          <a:p>
            <a:r>
              <a:rPr lang="en-US" sz="1800" dirty="0" smtClean="0"/>
              <a:t>DCBL Debit Card Blocked</a:t>
            </a:r>
          </a:p>
          <a:p>
            <a:r>
              <a:rPr lang="en-US" sz="1800" dirty="0" smtClean="0"/>
              <a:t>DCIS Debit Card issued</a:t>
            </a:r>
          </a:p>
          <a:p>
            <a:r>
              <a:rPr lang="en-US" sz="1800" dirty="0" smtClean="0"/>
              <a:t>DOCH Dormancy Charge</a:t>
            </a:r>
          </a:p>
          <a:p>
            <a:r>
              <a:rPr lang="en-US" sz="1800" dirty="0" smtClean="0"/>
              <a:t>FACC Facility Creation Fee</a:t>
            </a:r>
          </a:p>
          <a:p>
            <a:r>
              <a:rPr lang="en-US" sz="1800" dirty="0" smtClean="0"/>
              <a:t>FAEF Facility Expiration Fee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r>
              <a:rPr lang="en-US" sz="1800" dirty="0" smtClean="0"/>
              <a:t>FAIF – Facility Increase Fee</a:t>
            </a:r>
          </a:p>
          <a:p>
            <a:r>
              <a:rPr lang="en-US" sz="1800" dirty="0" smtClean="0"/>
              <a:t>FARF – Facility Renewal Fee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FCUBS 12.3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72550" y="-287272"/>
            <a:ext cx="6044878" cy="5709255"/>
            <a:chOff x="8972550" y="-112614"/>
            <a:chExt cx="6044878" cy="5709255"/>
          </a:xfrm>
        </p:grpSpPr>
        <p:sp>
          <p:nvSpPr>
            <p:cNvPr id="6" name="Rectangle 5"/>
            <p:cNvSpPr/>
            <p:nvPr/>
          </p:nvSpPr>
          <p:spPr>
            <a:xfrm>
              <a:off x="9245604" y="-112614"/>
              <a:ext cx="5771824" cy="5709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82880" rtlCol="0" anchor="t">
              <a:spAutoFit/>
            </a:bodyPr>
            <a:lstStyle/>
            <a:p>
              <a:pPr marL="231775" indent="-231775" algn="l">
                <a:spcAft>
                  <a:spcPts val="1200"/>
                </a:spcAft>
              </a:pPr>
              <a:r>
                <a:rPr lang="en-US" b="1" dirty="0" smtClean="0"/>
                <a:t>To fill</a:t>
              </a:r>
              <a:r>
                <a:rPr lang="en-US" b="1" baseline="0" dirty="0" smtClean="0"/>
                <a:t> a shape with an image.</a:t>
              </a:r>
              <a:endParaRPr lang="en-US" b="0" i="1" baseline="0" dirty="0" smtClean="0"/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0" baseline="0" dirty="0" smtClean="0"/>
                <a:t>Use existing picture box, DO NOT delete and create new picture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Right click on the shape.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At the bottom of the submenu select </a:t>
              </a:r>
              <a:br>
                <a:rPr lang="en-US" b="0" baseline="0" dirty="0" smtClean="0"/>
              </a:br>
              <a:r>
                <a:rPr lang="en-US" b="0" baseline="0" dirty="0" smtClean="0"/>
                <a:t>“Format Shape”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“Fill” at the top of the “Format Shape” dialog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“Picture or Texture fill” from the options.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And select “File” under the “Insert from” option.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Navigate to the file you want to use and </a:t>
              </a:r>
              <a:br>
                <a:rPr lang="en-US" b="0" baseline="0" dirty="0" smtClean="0"/>
              </a:br>
              <a:r>
                <a:rPr lang="en-US" b="0" baseline="0" dirty="0" smtClean="0"/>
                <a:t>select “Insert”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dirty="0" smtClean="0">
                  <a:solidFill>
                    <a:srgbClr val="FFFFFF"/>
                  </a:solidFill>
                </a:rPr>
                <a:t>On the “Format” tab, in the Size group, click on</a:t>
              </a:r>
              <a:r>
                <a:rPr lang="en-US" baseline="0" dirty="0" smtClean="0">
                  <a:solidFill>
                    <a:srgbClr val="FFFFFF"/>
                  </a:solidFill>
                </a:rPr>
                <a:t> “Crop to Fill” in the </a:t>
              </a:r>
              <a:r>
                <a:rPr lang="en-US" dirty="0" smtClean="0">
                  <a:solidFill>
                    <a:srgbClr val="FFFFFF"/>
                  </a:solidFill>
                </a:rPr>
                <a:t>Crop tool </a:t>
              </a:r>
              <a:r>
                <a:rPr lang="en-US" dirty="0" smtClean="0"/>
                <a:t>and drag the image bounding box to the desired size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1" baseline="0" dirty="0" smtClean="0"/>
                <a:t>DELETE THIS</a:t>
              </a:r>
              <a:r>
                <a:rPr lang="en-US" b="1" dirty="0" smtClean="0"/>
                <a:t> INSTRUCTION NOTE WHEN NOT IN USE</a:t>
              </a:r>
              <a:endParaRPr lang="en-US" b="1" baseline="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972550" y="2742013"/>
              <a:ext cx="273054" cy="0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/>
          <a:lstStyle/>
          <a:p>
            <a:r>
              <a:rPr lang="en-US" dirty="0" smtClean="0"/>
              <a:t>Interest &amp; Charges</a:t>
            </a:r>
            <a:endParaRPr lang="en-US" dirty="0"/>
          </a:p>
        </p:txBody>
      </p:sp>
      <p:pic>
        <p:nvPicPr>
          <p:cNvPr id="10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IC– Introduction</a:t>
            </a:r>
          </a:p>
          <a:p>
            <a:r>
              <a:rPr lang="en-US" dirty="0" smtClean="0"/>
              <a:t>IC– Products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– 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70071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Introduction</a:t>
            </a:r>
          </a:p>
          <a:p>
            <a:pPr marL="463550" indent="-449263">
              <a:buClrTx/>
              <a:buFont typeface="Times" pitchFamily="18" charset="0"/>
              <a:buNone/>
              <a:defRPr/>
            </a:pPr>
            <a:r>
              <a:rPr lang="en-US" sz="1400" dirty="0" smtClean="0"/>
              <a:t>          	</a:t>
            </a:r>
            <a:r>
              <a:rPr lang="en-US" sz="2200" dirty="0" smtClean="0"/>
              <a:t>IC module of FLEXCUBE is used to process the Interest and Charges.</a:t>
            </a:r>
          </a:p>
          <a:p>
            <a:pPr marL="463550" indent="-449263"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Brief info on Functional / Operations feature</a:t>
            </a:r>
          </a:p>
          <a:p>
            <a:pPr lvl="2">
              <a:defRPr/>
            </a:pPr>
            <a:r>
              <a:rPr lang="en-US" sz="2200" dirty="0" smtClean="0"/>
              <a:t>Calculating Interest</a:t>
            </a:r>
          </a:p>
          <a:p>
            <a:pPr lvl="2">
              <a:defRPr/>
            </a:pPr>
            <a:r>
              <a:rPr lang="en-US" sz="2200" dirty="0" smtClean="0"/>
              <a:t>Calculating Charges on Different Basis.</a:t>
            </a:r>
          </a:p>
          <a:p>
            <a:pPr lvl="2"/>
            <a:r>
              <a:rPr lang="en-US" sz="2200" dirty="0" smtClean="0"/>
              <a:t>Interest Collection Methods – Bearing, Discounted and True Discounted</a:t>
            </a:r>
          </a:p>
          <a:p>
            <a:pPr lvl="2"/>
            <a:r>
              <a:rPr lang="en-US" sz="2200" dirty="0" smtClean="0"/>
              <a:t>Interest Rate Type – Fixed Floating and Special</a:t>
            </a:r>
          </a:p>
          <a:p>
            <a:pPr lvl="2">
              <a:defRPr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70071"/>
            <a:ext cx="8229600" cy="3062606"/>
          </a:xfrm>
        </p:spPr>
        <p:txBody>
          <a:bodyPr/>
          <a:lstStyle/>
          <a:p>
            <a:pPr lvl="2">
              <a:buNone/>
              <a:defRPr/>
            </a:pPr>
            <a:r>
              <a:rPr lang="en-US" sz="2000" kern="0" dirty="0" smtClean="0"/>
              <a:t>Charges</a:t>
            </a:r>
          </a:p>
          <a:p>
            <a:pPr lvl="2">
              <a:buNone/>
              <a:defRPr/>
            </a:pPr>
            <a:endParaRPr lang="en-US" sz="2000" kern="0" dirty="0" smtClean="0"/>
          </a:p>
          <a:p>
            <a:pPr lvl="2">
              <a:buNone/>
              <a:defRPr/>
            </a:pPr>
            <a:r>
              <a:rPr lang="en-US" sz="2000" kern="0" dirty="0" smtClean="0"/>
              <a:t>Charge Collection – The system can calculate the charges on different basis</a:t>
            </a:r>
          </a:p>
          <a:p>
            <a:pPr lvl="2">
              <a:buNone/>
              <a:defRPr/>
            </a:pP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634679"/>
          </a:xfrm>
        </p:spPr>
        <p:txBody>
          <a:bodyPr/>
          <a:lstStyle/>
          <a:p>
            <a:r>
              <a:rPr lang="en-US" dirty="0" smtClean="0"/>
              <a:t>IC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endParaRPr lang="en-US" sz="1800" dirty="0" smtClean="0"/>
          </a:p>
          <a:p>
            <a:r>
              <a:rPr lang="en-US" sz="1800" dirty="0" smtClean="0"/>
              <a:t>ICUL interest on saving &amp; current bank accounts for corporate customer</a:t>
            </a:r>
          </a:p>
          <a:p>
            <a:r>
              <a:rPr lang="en-US" sz="1800" dirty="0" smtClean="0"/>
              <a:t>IOCC interest on current account for corporate customer</a:t>
            </a:r>
          </a:p>
          <a:p>
            <a:r>
              <a:rPr lang="en-US" sz="1800" dirty="0" smtClean="0"/>
              <a:t>IOCP debit interest on current accounts</a:t>
            </a:r>
          </a:p>
          <a:p>
            <a:r>
              <a:rPr lang="en-US" sz="1800" dirty="0" smtClean="0"/>
              <a:t>DICP debit interest on current account</a:t>
            </a:r>
          </a:p>
          <a:p>
            <a:r>
              <a:rPr lang="en-US" sz="1800" dirty="0" smtClean="0"/>
              <a:t>IDSR interest on saving &amp; current bank accounts for retail customer</a:t>
            </a:r>
          </a:p>
          <a:p>
            <a:r>
              <a:rPr lang="en-US" sz="1800" dirty="0" smtClean="0"/>
              <a:t>IOSR interest on saving &amp; current bank accounts for retail customer</a:t>
            </a:r>
          </a:p>
          <a:p>
            <a:r>
              <a:rPr lang="en-US" sz="1800" dirty="0" smtClean="0"/>
              <a:t>ODID Overdraft Interest for Line Accounts</a:t>
            </a:r>
          </a:p>
          <a:p>
            <a:r>
              <a:rPr lang="en-US" sz="1800" dirty="0" smtClean="0"/>
              <a:t>IBSR Interest on Staff Accounts</a:t>
            </a:r>
          </a:p>
          <a:p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endParaRPr lang="en-US" sz="1800" dirty="0" smtClean="0"/>
          </a:p>
          <a:p>
            <a:r>
              <a:rPr lang="en-US" sz="1800" dirty="0" smtClean="0"/>
              <a:t>ICPO – Debit Interest on Overdraft Accounts</a:t>
            </a:r>
          </a:p>
          <a:p>
            <a:r>
              <a:rPr lang="en-US" sz="1800" dirty="0" smtClean="0"/>
              <a:t>INRL – Interest Rule Based on Monthly Minimum Balance</a:t>
            </a:r>
          </a:p>
          <a:p>
            <a:r>
              <a:rPr lang="en-US" sz="1800" dirty="0" smtClean="0"/>
              <a:t>IODB – Debit Interest Product for Overdraft with TD Linkage</a:t>
            </a:r>
          </a:p>
          <a:p>
            <a:r>
              <a:rPr lang="en-US" sz="1800" dirty="0" smtClean="0"/>
              <a:t>NMSC – </a:t>
            </a:r>
            <a:r>
              <a:rPr lang="en-US" sz="1800" dirty="0" err="1" smtClean="0"/>
              <a:t>Adhoc</a:t>
            </a:r>
            <a:r>
              <a:rPr lang="en-US" sz="1800" dirty="0" smtClean="0"/>
              <a:t> Statement Charge</a:t>
            </a:r>
          </a:p>
          <a:p>
            <a:r>
              <a:rPr lang="en-US" sz="1800" dirty="0" smtClean="0"/>
              <a:t>PEN2 – Penalty Interest on Notice Accounts</a:t>
            </a:r>
          </a:p>
          <a:p>
            <a:r>
              <a:rPr lang="en-US" sz="1800" dirty="0" smtClean="0"/>
              <a:t>TRCH – Turnover Charge</a:t>
            </a:r>
          </a:p>
          <a:p>
            <a:r>
              <a:rPr lang="en-US" sz="1800" dirty="0" smtClean="0"/>
              <a:t>UCHG – Charge based on utilization</a:t>
            </a:r>
          </a:p>
          <a:p>
            <a:r>
              <a:rPr lang="en-US" sz="1800" dirty="0" smtClean="0"/>
              <a:t>UNCG – Charge Based on </a:t>
            </a:r>
            <a:r>
              <a:rPr lang="en-US" sz="1800" dirty="0" err="1" smtClean="0"/>
              <a:t>Unutilziation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8397</TotalTime>
  <Words>470</Words>
  <Application>Microsoft Office PowerPoint</Application>
  <PresentationFormat>On-screen Show (16:9)</PresentationFormat>
  <Paragraphs>90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Times</vt:lpstr>
      <vt:lpstr>Wingdings</vt:lpstr>
      <vt:lpstr>Oracle 2012</vt:lpstr>
      <vt:lpstr>PowerPoint Presentation</vt:lpstr>
      <vt:lpstr>Accelerator Pack  FCUBS 12.3</vt:lpstr>
      <vt:lpstr>Program Agenda</vt:lpstr>
      <vt:lpstr>IC – Introduction</vt:lpstr>
      <vt:lpstr>Introduction </vt:lpstr>
      <vt:lpstr>Introduction </vt:lpstr>
      <vt:lpstr>IC– Products</vt:lpstr>
      <vt:lpstr>IC – Products</vt:lpstr>
      <vt:lpstr>IC– Products</vt:lpstr>
      <vt:lpstr>IC– Products</vt:lpstr>
      <vt:lpstr>IC– Products</vt:lpstr>
      <vt:lpstr>IC– Products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919</cp:revision>
  <cp:lastPrinted>2012-08-03T22:03:14Z</cp:lastPrinted>
  <dcterms:created xsi:type="dcterms:W3CDTF">2012-05-31T20:53:14Z</dcterms:created>
  <dcterms:modified xsi:type="dcterms:W3CDTF">2020-04-19T07:22:15Z</dcterms:modified>
</cp:coreProperties>
</file>